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79" r:id="rId6"/>
    <p:sldId id="262" r:id="rId7"/>
    <p:sldId id="263" r:id="rId8"/>
    <p:sldId id="264" r:id="rId9"/>
    <p:sldId id="277" r:id="rId10"/>
    <p:sldId id="276" r:id="rId11"/>
    <p:sldId id="278" r:id="rId12"/>
    <p:sldId id="273" r:id="rId13"/>
    <p:sldId id="275" r:id="rId14"/>
    <p:sldId id="265" r:id="rId15"/>
    <p:sldId id="274" r:id="rId16"/>
    <p:sldId id="280" r:id="rId17"/>
    <p:sldId id="281" r:id="rId18"/>
  </p:sldIdLst>
  <p:sldSz cx="9144000" cy="5143500" type="screen16x9"/>
  <p:notesSz cx="6858000" cy="9144000"/>
  <p:embeddedFontLst>
    <p:embeddedFont>
      <p:font typeface="Source Sans Pro Black" panose="020B0604020202020204" charset="0"/>
      <p:bold r:id="rId20"/>
      <p:boldItalic r:id="rId21"/>
    </p:embeddedFont>
    <p:embeddedFont>
      <p:font typeface="Source Sans Pro SemiBold" panose="020B0604020202020204" charset="0"/>
      <p:regular r:id="rId22"/>
      <p:bold r:id="rId23"/>
      <p:italic r:id="rId24"/>
      <p:boldItalic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394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2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9366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97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4159b55d1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4159b55d1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2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4159b55d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4159b55d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496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4159b55d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4159b55d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795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4159b55d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4159b55d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109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4159b55d1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4159b55d1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55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4159b55d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4159b55d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691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4159b55d1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4159b55d1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03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4159b55d1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4159b55d1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44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4159b55d1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4159b55d1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07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4159b55d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4159b55d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22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4159b55d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4159b55d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43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4159b55d1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4159b55d1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46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4159b55d1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4159b55d1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5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4159b55d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64159b55d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17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4159b55d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4159b55d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95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1/2 graphic space 2">
  <p:cSld name="CUSTOM_6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>
            <a:off x="0" y="0"/>
            <a:ext cx="9144002" cy="51463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231594" y="310275"/>
            <a:ext cx="397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274613" y="1152475"/>
            <a:ext cx="39744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▶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3/4 graphic space 2">
  <p:cSld name="CUSTOM_7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>
            <a:off x="0" y="0"/>
            <a:ext cx="9144002" cy="514636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154567" y="310275"/>
            <a:ext cx="26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183278" y="1152475"/>
            <a:ext cx="26526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▶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hecklist 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>
            <a:off x="0" y="0"/>
            <a:ext cx="913891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6345825" y="2108625"/>
            <a:ext cx="1868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3557675" y="2148600"/>
            <a:ext cx="1868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3"/>
          </p:nvPr>
        </p:nvSpPr>
        <p:spPr>
          <a:xfrm>
            <a:off x="869425" y="2148600"/>
            <a:ext cx="1868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073050" y="499675"/>
            <a:ext cx="29979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4"/>
          </p:nvPr>
        </p:nvSpPr>
        <p:spPr>
          <a:xfrm>
            <a:off x="768175" y="1362850"/>
            <a:ext cx="1918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b="1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3532625" y="1346600"/>
            <a:ext cx="1918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b="1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6"/>
          </p:nvPr>
        </p:nvSpPr>
        <p:spPr>
          <a:xfrm>
            <a:off x="6320775" y="1346600"/>
            <a:ext cx="1918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b="1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hecklist 2">
  <p:cSld name="CUSTOM_8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>
            <a:off x="0" y="0"/>
            <a:ext cx="913891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869325" y="1439050"/>
            <a:ext cx="1868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3557675" y="1464088"/>
            <a:ext cx="1868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6345825" y="1439038"/>
            <a:ext cx="1868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09800" y="597425"/>
            <a:ext cx="31485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09800" y="1529745"/>
            <a:ext cx="31485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6756800" y="2184825"/>
            <a:ext cx="1868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3968650" y="2224800"/>
            <a:ext cx="1868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6756800" y="1515238"/>
            <a:ext cx="1868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4"/>
          </p:nvPr>
        </p:nvSpPr>
        <p:spPr>
          <a:xfrm>
            <a:off x="3942663" y="1362850"/>
            <a:ext cx="1918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b="1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5"/>
          </p:nvPr>
        </p:nvSpPr>
        <p:spPr>
          <a:xfrm>
            <a:off x="6731738" y="1362850"/>
            <a:ext cx="1918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b="1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hecklist 3">
  <p:cSld name="CUSTOM_8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>
            <a:off x="0" y="0"/>
            <a:ext cx="913891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6345825" y="1439038"/>
            <a:ext cx="18687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5836175" y="840050"/>
            <a:ext cx="31485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5836175" y="1529745"/>
            <a:ext cx="31485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3251475" y="2154825"/>
            <a:ext cx="2004300" cy="24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3"/>
          </p:nvPr>
        </p:nvSpPr>
        <p:spPr>
          <a:xfrm>
            <a:off x="567475" y="2194800"/>
            <a:ext cx="1868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4"/>
          </p:nvPr>
        </p:nvSpPr>
        <p:spPr>
          <a:xfrm>
            <a:off x="491263" y="1439050"/>
            <a:ext cx="1918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5"/>
          </p:nvPr>
        </p:nvSpPr>
        <p:spPr>
          <a:xfrm>
            <a:off x="3280338" y="1439050"/>
            <a:ext cx="1918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yellow">
  <p:cSld name="CUSTOM_9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>
            <a:off x="0" y="0"/>
            <a:ext cx="9144002" cy="51463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209850" y="17673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2"/>
          </p:nvPr>
        </p:nvSpPr>
        <p:spPr>
          <a:xfrm>
            <a:off x="4928800" y="368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928800" y="1068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blue">
  <p:cSld name="CUSTOM_10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209850" y="19197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2"/>
          </p:nvPr>
        </p:nvSpPr>
        <p:spPr>
          <a:xfrm>
            <a:off x="4928800" y="749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928800" y="1449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yellow 2">
  <p:cSld name="CUSTOM_1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966725" y="17673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2"/>
          </p:nvPr>
        </p:nvSpPr>
        <p:spPr>
          <a:xfrm>
            <a:off x="280600" y="368825"/>
            <a:ext cx="39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280600" y="1054325"/>
            <a:ext cx="39036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green">
  <p:cSld name="CUSTOM_1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352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09850" y="17673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2"/>
          </p:nvPr>
        </p:nvSpPr>
        <p:spPr>
          <a:xfrm>
            <a:off x="4928800" y="368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928800" y="1068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midnightblueberry">
  <p:cSld name="CUSTOM_1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209850" y="17673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title" idx="2"/>
          </p:nvPr>
        </p:nvSpPr>
        <p:spPr>
          <a:xfrm>
            <a:off x="4928800" y="368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4928800" y="1068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Values">
  <p:cSld name="CUSTOM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blue 2">
  <p:cSld name="CUSTOM_14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352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966725" y="17673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2"/>
          </p:nvPr>
        </p:nvSpPr>
        <p:spPr>
          <a:xfrm>
            <a:off x="280600" y="368825"/>
            <a:ext cx="39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280600" y="1054325"/>
            <a:ext cx="39036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green 2">
  <p:cSld name="CUSTOM_1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966725" y="17673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80600" y="368825"/>
            <a:ext cx="39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280600" y="1054325"/>
            <a:ext cx="39036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ection Header- midnightblueberry 2">
  <p:cSld name="CUSTOM_16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352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4966725" y="1767300"/>
            <a:ext cx="3887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 idx="2"/>
          </p:nvPr>
        </p:nvSpPr>
        <p:spPr>
          <a:xfrm>
            <a:off x="280600" y="368825"/>
            <a:ext cx="39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280600" y="1054325"/>
            <a:ext cx="39036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▶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Graphic and Footer pink">
  <p:cSld name="CUSTOM_17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244050" y="4178525"/>
            <a:ext cx="87210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Graphic and Footer blue">
  <p:cSld name="CUSTOM_17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244050" y="4178525"/>
            <a:ext cx="87210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Graphic and Footer green">
  <p:cSld name="CUSTOM_17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244050" y="4178525"/>
            <a:ext cx="87210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Graphic and Footer yellow">
  <p:cSld name="CUSTOM_17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244050" y="4178525"/>
            <a:ext cx="87210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05B7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Graphic and Footer MB">
  <p:cSld name="CUSTOM_17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244050" y="4178525"/>
            <a:ext cx="87210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entered with Title ">
  <p:cSld name="CUSTOM_1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2" y="0"/>
            <a:ext cx="913351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2873250" y="1061725"/>
            <a:ext cx="33975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A1D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title" idx="2"/>
          </p:nvPr>
        </p:nvSpPr>
        <p:spPr>
          <a:xfrm>
            <a:off x="2999400" y="610475"/>
            <a:ext cx="31452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311700" y="2252775"/>
            <a:ext cx="8520600" cy="22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▶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Meet your presenter">
  <p:cSld name="CUSTOM_19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8" y="0"/>
            <a:ext cx="913352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2873250" y="1061725"/>
            <a:ext cx="33975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0A1D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5125200" y="1960600"/>
            <a:ext cx="2917800" cy="27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▶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Mission">
  <p:cSld name="CUSTOM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Map">
  <p:cSld name="CUSTOM_20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2"/>
          <p:cNvSpPr txBox="1">
            <a:spLocks noGrp="1"/>
          </p:cNvSpPr>
          <p:nvPr>
            <p:ph type="title"/>
          </p:nvPr>
        </p:nvSpPr>
        <p:spPr>
          <a:xfrm>
            <a:off x="2931600" y="519725"/>
            <a:ext cx="32808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End Slide">
  <p:cSld name="CUSTOM_2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4928800" y="368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1"/>
          </p:nvPr>
        </p:nvSpPr>
        <p:spPr>
          <a:xfrm>
            <a:off x="4928800" y="1068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Infographic Option 1">
  <p:cSld name="CUSTOM_2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199875" y="3817500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2"/>
          </p:nvPr>
        </p:nvSpPr>
        <p:spPr>
          <a:xfrm>
            <a:off x="1898775" y="941875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3"/>
          </p:nvPr>
        </p:nvSpPr>
        <p:spPr>
          <a:xfrm>
            <a:off x="3787525" y="3817500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4"/>
          </p:nvPr>
        </p:nvSpPr>
        <p:spPr>
          <a:xfrm>
            <a:off x="5486425" y="941875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5"/>
          </p:nvPr>
        </p:nvSpPr>
        <p:spPr>
          <a:xfrm>
            <a:off x="7295250" y="3817500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title"/>
          </p:nvPr>
        </p:nvSpPr>
        <p:spPr>
          <a:xfrm>
            <a:off x="2999400" y="458075"/>
            <a:ext cx="31452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Infographic Option 2">
  <p:cSld name="CUSTOM_22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199875" y="3817500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body" idx="2"/>
          </p:nvPr>
        </p:nvSpPr>
        <p:spPr>
          <a:xfrm>
            <a:off x="1898775" y="1241125"/>
            <a:ext cx="1698900" cy="9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3"/>
          </p:nvPr>
        </p:nvSpPr>
        <p:spPr>
          <a:xfrm>
            <a:off x="3787525" y="3787700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4"/>
          </p:nvPr>
        </p:nvSpPr>
        <p:spPr>
          <a:xfrm>
            <a:off x="5486425" y="1240975"/>
            <a:ext cx="1698900" cy="9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5"/>
          </p:nvPr>
        </p:nvSpPr>
        <p:spPr>
          <a:xfrm>
            <a:off x="7295250" y="3787700"/>
            <a:ext cx="16989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2999400" y="458075"/>
            <a:ext cx="31452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Infographic Option 3">
  <p:cSld name="CUSTOM_2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352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421950" y="445025"/>
            <a:ext cx="35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421950" y="1152475"/>
            <a:ext cx="356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▶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2"/>
          </p:nvPr>
        </p:nvSpPr>
        <p:spPr>
          <a:xfrm>
            <a:off x="4567000" y="1928750"/>
            <a:ext cx="40773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3"/>
          </p:nvPr>
        </p:nvSpPr>
        <p:spPr>
          <a:xfrm>
            <a:off x="4567000" y="2748213"/>
            <a:ext cx="40773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4"/>
          </p:nvPr>
        </p:nvSpPr>
        <p:spPr>
          <a:xfrm>
            <a:off x="4567000" y="3600250"/>
            <a:ext cx="40773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Infographic Option 4">
  <p:cSld name="CUSTOM_2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350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2999400" y="458075"/>
            <a:ext cx="31452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2305250" y="1816750"/>
            <a:ext cx="4645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2"/>
          </p:nvPr>
        </p:nvSpPr>
        <p:spPr>
          <a:xfrm>
            <a:off x="2762450" y="2924625"/>
            <a:ext cx="46452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3"/>
          </p:nvPr>
        </p:nvSpPr>
        <p:spPr>
          <a:xfrm>
            <a:off x="3219650" y="4023975"/>
            <a:ext cx="4645200" cy="4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Infographic Option 5">
  <p:cSld name="CUSTOM_25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350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1668900" y="1535275"/>
            <a:ext cx="57663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5" name="Google Shape;185;p38"/>
          <p:cNvSpPr txBox="1">
            <a:spLocks noGrp="1"/>
          </p:cNvSpPr>
          <p:nvPr>
            <p:ph type="body" idx="2"/>
          </p:nvPr>
        </p:nvSpPr>
        <p:spPr>
          <a:xfrm>
            <a:off x="1668800" y="2418675"/>
            <a:ext cx="57663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3"/>
          </p:nvPr>
        </p:nvSpPr>
        <p:spPr>
          <a:xfrm>
            <a:off x="1668900" y="3302075"/>
            <a:ext cx="57663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8"/>
          <p:cNvSpPr txBox="1">
            <a:spLocks noGrp="1"/>
          </p:cNvSpPr>
          <p:nvPr>
            <p:ph type="title"/>
          </p:nvPr>
        </p:nvSpPr>
        <p:spPr>
          <a:xfrm>
            <a:off x="2999400" y="534275"/>
            <a:ext cx="31452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8"/>
          <p:cNvSpPr txBox="1">
            <a:spLocks noGrp="1"/>
          </p:cNvSpPr>
          <p:nvPr>
            <p:ph type="body" idx="4"/>
          </p:nvPr>
        </p:nvSpPr>
        <p:spPr>
          <a:xfrm>
            <a:off x="1668900" y="4191525"/>
            <a:ext cx="5766300" cy="4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Hexagon Infographic Option 1">
  <p:cSld name="CUSTOM_26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3352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399825" y="2300250"/>
            <a:ext cx="3096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92" name="Google Shape;192;p39"/>
          <p:cNvSpPr txBox="1">
            <a:spLocks noGrp="1"/>
          </p:cNvSpPr>
          <p:nvPr>
            <p:ph type="subTitle" idx="1"/>
          </p:nvPr>
        </p:nvSpPr>
        <p:spPr>
          <a:xfrm>
            <a:off x="399825" y="2900525"/>
            <a:ext cx="26769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D9D9D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body" idx="2"/>
          </p:nvPr>
        </p:nvSpPr>
        <p:spPr>
          <a:xfrm>
            <a:off x="399825" y="3394250"/>
            <a:ext cx="3672300" cy="1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title" idx="3"/>
          </p:nvPr>
        </p:nvSpPr>
        <p:spPr>
          <a:xfrm>
            <a:off x="5530300" y="523650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4"/>
          </p:nvPr>
        </p:nvSpPr>
        <p:spPr>
          <a:xfrm>
            <a:off x="5559550" y="804675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title" idx="5"/>
          </p:nvPr>
        </p:nvSpPr>
        <p:spPr>
          <a:xfrm>
            <a:off x="4528125" y="2145038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body" idx="6"/>
          </p:nvPr>
        </p:nvSpPr>
        <p:spPr>
          <a:xfrm>
            <a:off x="4557375" y="2426063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title" idx="7"/>
          </p:nvPr>
        </p:nvSpPr>
        <p:spPr>
          <a:xfrm>
            <a:off x="5486400" y="3766438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body" idx="8"/>
          </p:nvPr>
        </p:nvSpPr>
        <p:spPr>
          <a:xfrm>
            <a:off x="5515650" y="4047463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body" idx="9"/>
          </p:nvPr>
        </p:nvSpPr>
        <p:spPr>
          <a:xfrm>
            <a:off x="7424875" y="4047475"/>
            <a:ext cx="15654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39"/>
          <p:cNvSpPr txBox="1">
            <a:spLocks noGrp="1"/>
          </p:cNvSpPr>
          <p:nvPr>
            <p:ph type="body" idx="13"/>
          </p:nvPr>
        </p:nvSpPr>
        <p:spPr>
          <a:xfrm>
            <a:off x="7673650" y="3143825"/>
            <a:ext cx="1046100" cy="7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5000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ontent ">
  <p:cSld name="CUSTOM_27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2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0"/>
          <p:cNvSpPr txBox="1">
            <a:spLocks noGrp="1"/>
          </p:cNvSpPr>
          <p:nvPr>
            <p:ph type="body" idx="1"/>
          </p:nvPr>
        </p:nvSpPr>
        <p:spPr>
          <a:xfrm>
            <a:off x="311700" y="976225"/>
            <a:ext cx="8520600" cy="15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▶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Hexagon Infographic Option 2">
  <p:cSld name="CUSTOM_28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125"/>
            <a:ext cx="913350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1"/>
          <p:cNvSpPr txBox="1">
            <a:spLocks noGrp="1"/>
          </p:cNvSpPr>
          <p:nvPr>
            <p:ph type="title"/>
          </p:nvPr>
        </p:nvSpPr>
        <p:spPr>
          <a:xfrm>
            <a:off x="399825" y="2300250"/>
            <a:ext cx="3096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505B7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subTitle" idx="1"/>
          </p:nvPr>
        </p:nvSpPr>
        <p:spPr>
          <a:xfrm>
            <a:off x="399825" y="2900525"/>
            <a:ext cx="26769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294B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body" idx="2"/>
          </p:nvPr>
        </p:nvSpPr>
        <p:spPr>
          <a:xfrm>
            <a:off x="399825" y="3394250"/>
            <a:ext cx="3672300" cy="1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●"/>
              <a:defRPr sz="1200">
                <a:solidFill>
                  <a:srgbClr val="505B72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○"/>
              <a:defRPr sz="1200">
                <a:solidFill>
                  <a:srgbClr val="505B72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■"/>
              <a:defRPr sz="1200">
                <a:solidFill>
                  <a:srgbClr val="505B72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●"/>
              <a:defRPr sz="1200">
                <a:solidFill>
                  <a:srgbClr val="505B72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○"/>
              <a:defRPr sz="1200">
                <a:solidFill>
                  <a:srgbClr val="505B72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■"/>
              <a:defRPr sz="1200">
                <a:solidFill>
                  <a:srgbClr val="505B72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●"/>
              <a:defRPr sz="1200">
                <a:solidFill>
                  <a:srgbClr val="505B72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○"/>
              <a:defRPr sz="1200">
                <a:solidFill>
                  <a:srgbClr val="505B72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200"/>
              <a:buChar char="■"/>
              <a:defRPr sz="1200">
                <a:solidFill>
                  <a:srgbClr val="505B7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41"/>
          <p:cNvSpPr txBox="1">
            <a:spLocks noGrp="1"/>
          </p:cNvSpPr>
          <p:nvPr>
            <p:ph type="title" idx="3"/>
          </p:nvPr>
        </p:nvSpPr>
        <p:spPr>
          <a:xfrm>
            <a:off x="5530300" y="523650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body" idx="4"/>
          </p:nvPr>
        </p:nvSpPr>
        <p:spPr>
          <a:xfrm>
            <a:off x="5559550" y="804675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title" idx="5"/>
          </p:nvPr>
        </p:nvSpPr>
        <p:spPr>
          <a:xfrm>
            <a:off x="4528125" y="2145038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6"/>
          </p:nvPr>
        </p:nvSpPr>
        <p:spPr>
          <a:xfrm>
            <a:off x="4557375" y="2426063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title" idx="7"/>
          </p:nvPr>
        </p:nvSpPr>
        <p:spPr>
          <a:xfrm>
            <a:off x="5486400" y="3766438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body" idx="8"/>
          </p:nvPr>
        </p:nvSpPr>
        <p:spPr>
          <a:xfrm>
            <a:off x="5515650" y="4047463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100">
                <a:solidFill>
                  <a:srgbClr val="FFFFFF"/>
                </a:solidFill>
              </a:defRPr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 sz="1100">
                <a:solidFill>
                  <a:srgbClr val="FFFFFF"/>
                </a:solidFill>
              </a:defRPr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body" idx="9"/>
          </p:nvPr>
        </p:nvSpPr>
        <p:spPr>
          <a:xfrm>
            <a:off x="7424875" y="4047475"/>
            <a:ext cx="15654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100">
                <a:solidFill>
                  <a:srgbClr val="FFFFFF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13"/>
          </p:nvPr>
        </p:nvSpPr>
        <p:spPr>
          <a:xfrm>
            <a:off x="7673650" y="3143825"/>
            <a:ext cx="1046100" cy="7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5000">
                <a:solidFill>
                  <a:srgbClr val="FFFFFF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sz="1800">
                <a:solidFill>
                  <a:srgbClr val="FFFFFF"/>
                </a:solidFill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2452475" y="2256150"/>
            <a:ext cx="6293400" cy="26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▶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Hexagon Infographic Option 3">
  <p:cSld name="CUSTOM_28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125"/>
            <a:ext cx="913350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>
            <a:spLocks noGrp="1"/>
          </p:cNvSpPr>
          <p:nvPr>
            <p:ph type="title"/>
          </p:nvPr>
        </p:nvSpPr>
        <p:spPr>
          <a:xfrm>
            <a:off x="399825" y="2300250"/>
            <a:ext cx="30969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subTitle" idx="1"/>
          </p:nvPr>
        </p:nvSpPr>
        <p:spPr>
          <a:xfrm>
            <a:off x="399825" y="2900525"/>
            <a:ext cx="26769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D9D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2"/>
          </p:nvPr>
        </p:nvSpPr>
        <p:spPr>
          <a:xfrm>
            <a:off x="399825" y="3394250"/>
            <a:ext cx="3672300" cy="1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title" idx="3"/>
          </p:nvPr>
        </p:nvSpPr>
        <p:spPr>
          <a:xfrm>
            <a:off x="5530300" y="523650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4"/>
          </p:nvPr>
        </p:nvSpPr>
        <p:spPr>
          <a:xfrm>
            <a:off x="5559550" y="804675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title" idx="5"/>
          </p:nvPr>
        </p:nvSpPr>
        <p:spPr>
          <a:xfrm>
            <a:off x="4528125" y="2145038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6"/>
          </p:nvPr>
        </p:nvSpPr>
        <p:spPr>
          <a:xfrm>
            <a:off x="4557375" y="2426063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title" idx="7"/>
          </p:nvPr>
        </p:nvSpPr>
        <p:spPr>
          <a:xfrm>
            <a:off x="5486400" y="3766438"/>
            <a:ext cx="1565400" cy="2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8"/>
          </p:nvPr>
        </p:nvSpPr>
        <p:spPr>
          <a:xfrm>
            <a:off x="5515650" y="4047463"/>
            <a:ext cx="15288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body" idx="9"/>
          </p:nvPr>
        </p:nvSpPr>
        <p:spPr>
          <a:xfrm>
            <a:off x="7424875" y="4047475"/>
            <a:ext cx="15654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body" idx="13"/>
          </p:nvPr>
        </p:nvSpPr>
        <p:spPr>
          <a:xfrm>
            <a:off x="7673650" y="3143825"/>
            <a:ext cx="1046100" cy="7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5000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SWOT Analysis ">
  <p:cSld name="CUSTOM_29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2">
            <a:alphaModFix/>
          </a:blip>
          <a:srcRect l="189" r="189"/>
          <a:stretch/>
        </p:blipFill>
        <p:spPr>
          <a:xfrm>
            <a:off x="0" y="0"/>
            <a:ext cx="909908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>
            <a:spLocks noGrp="1"/>
          </p:cNvSpPr>
          <p:nvPr>
            <p:ph type="title"/>
          </p:nvPr>
        </p:nvSpPr>
        <p:spPr>
          <a:xfrm>
            <a:off x="2931600" y="367325"/>
            <a:ext cx="32808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subTitle" idx="1"/>
          </p:nvPr>
        </p:nvSpPr>
        <p:spPr>
          <a:xfrm>
            <a:off x="3229100" y="853350"/>
            <a:ext cx="2753100" cy="1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36" name="Google Shape;236;p43"/>
          <p:cNvSpPr txBox="1">
            <a:spLocks noGrp="1"/>
          </p:cNvSpPr>
          <p:nvPr>
            <p:ph type="title" idx="2"/>
          </p:nvPr>
        </p:nvSpPr>
        <p:spPr>
          <a:xfrm>
            <a:off x="1106250" y="1717850"/>
            <a:ext cx="1439400" cy="2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3"/>
          </p:nvPr>
        </p:nvSpPr>
        <p:spPr>
          <a:xfrm>
            <a:off x="1106250" y="2066300"/>
            <a:ext cx="16179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43"/>
          <p:cNvSpPr txBox="1">
            <a:spLocks noGrp="1"/>
          </p:cNvSpPr>
          <p:nvPr>
            <p:ph type="title" idx="4"/>
          </p:nvPr>
        </p:nvSpPr>
        <p:spPr>
          <a:xfrm>
            <a:off x="1106250" y="3125425"/>
            <a:ext cx="1439400" cy="2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5"/>
          </p:nvPr>
        </p:nvSpPr>
        <p:spPr>
          <a:xfrm>
            <a:off x="1106250" y="3473875"/>
            <a:ext cx="16179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title" idx="6"/>
          </p:nvPr>
        </p:nvSpPr>
        <p:spPr>
          <a:xfrm>
            <a:off x="6572025" y="3049225"/>
            <a:ext cx="1439400" cy="2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7"/>
          </p:nvPr>
        </p:nvSpPr>
        <p:spPr>
          <a:xfrm>
            <a:off x="6393525" y="3397675"/>
            <a:ext cx="16179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title" idx="8"/>
          </p:nvPr>
        </p:nvSpPr>
        <p:spPr>
          <a:xfrm>
            <a:off x="6572025" y="1758950"/>
            <a:ext cx="1439400" cy="2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9"/>
          </p:nvPr>
        </p:nvSpPr>
        <p:spPr>
          <a:xfrm>
            <a:off x="6393525" y="2107400"/>
            <a:ext cx="16179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ontent w/ Graphic 1">
  <p:cSld name="CUSTOM_30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4928800" y="368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4928800" y="1068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ontent w/ Graphic 2">
  <p:cSld name="CUSTOM_3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4928800" y="368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4928800" y="1068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ontent w/ Graphic 3">
  <p:cSld name="CUSTOM_3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4928800" y="368825"/>
            <a:ext cx="39033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4928800" y="1068375"/>
            <a:ext cx="3903600" cy="3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ontent w/ Graphic 4">
  <p:cSld name="CUSTOM_3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280600" y="368825"/>
            <a:ext cx="39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280600" y="1054325"/>
            <a:ext cx="39036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ontent w/ Graphic 5">
  <p:cSld name="CUSTOM_31_1_1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8"/>
          <p:cNvSpPr txBox="1">
            <a:spLocks noGrp="1"/>
          </p:cNvSpPr>
          <p:nvPr>
            <p:ph type="title"/>
          </p:nvPr>
        </p:nvSpPr>
        <p:spPr>
          <a:xfrm>
            <a:off x="280600" y="368825"/>
            <a:ext cx="39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body" idx="1"/>
          </p:nvPr>
        </p:nvSpPr>
        <p:spPr>
          <a:xfrm>
            <a:off x="280600" y="1054325"/>
            <a:ext cx="39036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Content w/ Graphic 6">
  <p:cSld name="CUSTOM_31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9"/>
          <p:cNvSpPr txBox="1">
            <a:spLocks noGrp="1"/>
          </p:cNvSpPr>
          <p:nvPr>
            <p:ph type="title"/>
          </p:nvPr>
        </p:nvSpPr>
        <p:spPr>
          <a:xfrm>
            <a:off x="5005000" y="368825"/>
            <a:ext cx="39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9"/>
          <p:cNvSpPr txBox="1">
            <a:spLocks noGrp="1"/>
          </p:cNvSpPr>
          <p:nvPr>
            <p:ph type="body" idx="1"/>
          </p:nvPr>
        </p:nvSpPr>
        <p:spPr>
          <a:xfrm>
            <a:off x="5005000" y="1054325"/>
            <a:ext cx="39036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ent ">
  <p:cSld name="BLANK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8520600" cy="3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3/4 graphic space">
  <p:cSld name="CUSTOM_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0" y="0"/>
            <a:ext cx="9133506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314370" y="368050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342841" y="1210250"/>
            <a:ext cx="26304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1/2 graphic space">
  <p:cSld name="CUSTOM_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950"/>
            <a:ext cx="9144002" cy="514940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874947" y="371000"/>
            <a:ext cx="391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917298" y="1213200"/>
            <a:ext cx="39129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▶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1/3 graphic space">
  <p:cSld name="CUSTOM_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387107" y="368050"/>
            <a:ext cx="5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444530" y="1210250"/>
            <a:ext cx="53055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▶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C 1/3 graphic space 2">
  <p:cSld name="CUSTOM_5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311700" y="310275"/>
            <a:ext cx="5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69600" y="1152475"/>
            <a:ext cx="53493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▶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2800"/>
              <a:buFont typeface="Source Sans Pro SemiBold"/>
              <a:buNone/>
              <a:defRPr sz="2800">
                <a:solidFill>
                  <a:srgbClr val="505B7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800"/>
              <a:buFont typeface="Source Sans Pro"/>
              <a:buChar char="●"/>
              <a:defRPr sz="1800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●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●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issoulachamber.com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title"/>
          </p:nvPr>
        </p:nvSpPr>
        <p:spPr>
          <a:xfrm>
            <a:off x="165400" y="730675"/>
            <a:ext cx="3672600" cy="1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39488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Member’s Guide to the</a:t>
            </a:r>
            <a:endParaRPr sz="2100" dirty="0">
              <a:solidFill>
                <a:srgbClr val="39488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39488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Members-Only Area</a:t>
            </a:r>
            <a:endParaRPr sz="2800" b="1" dirty="0">
              <a:solidFill>
                <a:srgbClr val="39488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51"/>
          <p:cNvSpPr txBox="1">
            <a:spLocks noGrp="1"/>
          </p:cNvSpPr>
          <p:nvPr>
            <p:ph type="title"/>
          </p:nvPr>
        </p:nvSpPr>
        <p:spPr>
          <a:xfrm>
            <a:off x="165400" y="1683775"/>
            <a:ext cx="3879935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008E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Missoula Area Chamber of Commerce</a:t>
            </a:r>
            <a:endParaRPr sz="2400" b="1" dirty="0">
              <a:solidFill>
                <a:srgbClr val="008E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Google Shape;279;p51"/>
          <p:cNvSpPr txBox="1">
            <a:spLocks noGrp="1"/>
          </p:cNvSpPr>
          <p:nvPr>
            <p:ph type="title"/>
          </p:nvPr>
        </p:nvSpPr>
        <p:spPr>
          <a:xfrm>
            <a:off x="277625" y="2550100"/>
            <a:ext cx="3371100" cy="6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illustrated guide to getting the most out of our interactive self-service </a:t>
            </a:r>
            <a:r>
              <a:rPr lang="en" sz="1400" i="1" dirty="0" smtClean="0">
                <a:solidFill>
                  <a:srgbClr val="B7B7B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profile page</a:t>
            </a:r>
            <a:endParaRPr sz="1400" b="1" i="1" dirty="0">
              <a:solidFill>
                <a:srgbClr val="B7B7B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1069175" y="3808900"/>
            <a:ext cx="1788000" cy="2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Brought to you by</a:t>
            </a:r>
            <a:endParaRPr sz="1000" b="1">
              <a:solidFill>
                <a:srgbClr val="505B7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1" name="Google Shape;28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176" y="4184300"/>
            <a:ext cx="1396000" cy="3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5335C9-A4D2-44DA-9509-D62460C0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35" y="1022645"/>
            <a:ext cx="4789479" cy="3528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>
            <a:spLocks noGrp="1"/>
          </p:cNvSpPr>
          <p:nvPr>
            <p:ph type="title"/>
          </p:nvPr>
        </p:nvSpPr>
        <p:spPr>
          <a:xfrm>
            <a:off x="6444275" y="310275"/>
            <a:ext cx="24999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Pay Open Invoices</a:t>
            </a:r>
            <a:endParaRPr sz="1800" dirty="0"/>
          </a:p>
        </p:txBody>
      </p:sp>
      <p:sp>
        <p:nvSpPr>
          <p:cNvPr id="357" name="Google Shape;357;p62"/>
          <p:cNvSpPr txBox="1">
            <a:spLocks noGrp="1"/>
          </p:cNvSpPr>
          <p:nvPr>
            <p:ph type="body" idx="1"/>
          </p:nvPr>
        </p:nvSpPr>
        <p:spPr>
          <a:xfrm>
            <a:off x="6283444" y="808875"/>
            <a:ext cx="2586725" cy="4149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5760" lvl="0" indent="-226059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>
                <a:solidFill>
                  <a:srgbClr val="505B72"/>
                </a:solidFill>
              </a:rPr>
              <a:t>Click Pay Ope</a:t>
            </a:r>
            <a:r>
              <a:rPr lang="en-US" sz="1400" dirty="0"/>
              <a:t>n Invoices from top Navigation menu or the Pay Invoices button on the right side of the home page</a:t>
            </a:r>
            <a:endParaRPr lang="en-US" sz="1400" dirty="0">
              <a:solidFill>
                <a:srgbClr val="505B72"/>
              </a:solidFill>
            </a:endParaRPr>
          </a:p>
          <a:p>
            <a:pPr marL="365760" lvl="0" indent="-226059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/>
              <a:t>Main Contacts and Editors will see company invoices, other staff will view only invoices connected to their individual profile</a:t>
            </a:r>
            <a:endParaRPr lang="en-US" sz="1400" dirty="0">
              <a:solidFill>
                <a:srgbClr val="505B72"/>
              </a:solidFill>
            </a:endParaRPr>
          </a:p>
          <a:p>
            <a:pPr marL="365760" lvl="0" indent="-226059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/>
              <a:t>Select any invoices you would like to pay by checking the box in the first column</a:t>
            </a:r>
          </a:p>
          <a:p>
            <a:pPr marL="365760" lvl="0" indent="-226059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>
                <a:solidFill>
                  <a:srgbClr val="505B72"/>
                </a:solidFill>
              </a:rPr>
              <a:t>To print an invoice, click on the Invoice Number link.</a:t>
            </a:r>
            <a:endParaRPr sz="1400" dirty="0">
              <a:solidFill>
                <a:srgbClr val="505B72"/>
              </a:solidFill>
            </a:endParaRPr>
          </a:p>
        </p:txBody>
      </p:sp>
      <p:sp>
        <p:nvSpPr>
          <p:cNvPr id="7" name="Google Shape;302;p54">
            <a:extLst>
              <a:ext uri="{FF2B5EF4-FFF2-40B4-BE49-F238E27FC236}">
                <a16:creationId xmlns="" xmlns:a16="http://schemas.microsoft.com/office/drawing/2014/main" id="{BB83AE95-5C14-4545-A1D9-893DC9631EAC}"/>
              </a:ext>
            </a:extLst>
          </p:cNvPr>
          <p:cNvSpPr txBox="1">
            <a:spLocks/>
          </p:cNvSpPr>
          <p:nvPr/>
        </p:nvSpPr>
        <p:spPr>
          <a:xfrm>
            <a:off x="860597" y="707767"/>
            <a:ext cx="4096325" cy="73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2800"/>
              <a:buFont typeface="Source Sans Pro SemiBold"/>
              <a:buNone/>
              <a:defRPr sz="2800" b="0" i="0" u="none" strike="noStrike" cap="none">
                <a:solidFill>
                  <a:srgbClr val="505B7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smtClean="0"/>
              <a:t>Menu Choices : Pay Open Invoices</a:t>
            </a:r>
            <a:endParaRPr lang="en-US" sz="1800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06BB6006-8362-4CF9-9788-443A6E8C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0" y="1551649"/>
            <a:ext cx="5954419" cy="20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>
            <a:spLocks noGrp="1"/>
          </p:cNvSpPr>
          <p:nvPr>
            <p:ph type="title"/>
          </p:nvPr>
        </p:nvSpPr>
        <p:spPr>
          <a:xfrm>
            <a:off x="277625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Paying Invoices</a:t>
            </a:r>
            <a:endParaRPr sz="1800" dirty="0"/>
          </a:p>
        </p:txBody>
      </p:sp>
      <p:sp>
        <p:nvSpPr>
          <p:cNvPr id="315" name="Google Shape;315;p56"/>
          <p:cNvSpPr txBox="1">
            <a:spLocks noGrp="1"/>
          </p:cNvSpPr>
          <p:nvPr>
            <p:ph type="body" idx="1"/>
          </p:nvPr>
        </p:nvSpPr>
        <p:spPr>
          <a:xfrm>
            <a:off x="536025" y="1709349"/>
            <a:ext cx="3790200" cy="2978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>
                <a:solidFill>
                  <a:srgbClr val="505B72"/>
                </a:solidFill>
              </a:rPr>
              <a:t>Once you select </a:t>
            </a:r>
            <a:r>
              <a:rPr lang="en-US" sz="1400" dirty="0"/>
              <a:t>an invoice/invoices to pay, you will see a Payment details pop up screen, where you will enter your credit card and address payment information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endParaRPr lang="en-US" sz="1400" dirty="0">
              <a:solidFill>
                <a:srgbClr val="505B72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3B7B118E-3DA9-480B-93F0-78E0C91E4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96" y="1467963"/>
            <a:ext cx="2315345" cy="32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>
            <a:spLocks noGrp="1"/>
          </p:cNvSpPr>
          <p:nvPr>
            <p:ph type="title"/>
          </p:nvPr>
        </p:nvSpPr>
        <p:spPr>
          <a:xfrm>
            <a:off x="277625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Additional Resources – Members Only Content</a:t>
            </a:r>
            <a:endParaRPr sz="1800" dirty="0"/>
          </a:p>
        </p:txBody>
      </p:sp>
      <p:sp>
        <p:nvSpPr>
          <p:cNvPr id="315" name="Google Shape;315;p56"/>
          <p:cNvSpPr txBox="1">
            <a:spLocks noGrp="1"/>
          </p:cNvSpPr>
          <p:nvPr>
            <p:ph type="body" idx="1"/>
          </p:nvPr>
        </p:nvSpPr>
        <p:spPr>
          <a:xfrm>
            <a:off x="522867" y="1150184"/>
            <a:ext cx="3790200" cy="3803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200" dirty="0"/>
              <a:t>You can access members only content and resources under the Additional Resources link in the top navigation </a:t>
            </a:r>
            <a:r>
              <a:rPr lang="en-US" sz="1200" dirty="0" smtClean="0"/>
              <a:t>menu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200" dirty="0" smtClean="0">
                <a:solidFill>
                  <a:srgbClr val="505B72"/>
                </a:solidFill>
              </a:rPr>
              <a:t>There is a link that takes you directly to the Business Directory where you can look at your listing.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200" dirty="0" smtClean="0"/>
              <a:t>There is a link to the larger Missoula Chamber website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200" dirty="0" smtClean="0">
                <a:solidFill>
                  <a:srgbClr val="505B72"/>
                </a:solidFill>
              </a:rPr>
              <a:t>There is a link to the Member </a:t>
            </a:r>
            <a:r>
              <a:rPr lang="en-US" sz="1200" dirty="0" err="1" smtClean="0">
                <a:solidFill>
                  <a:srgbClr val="505B72"/>
                </a:solidFill>
              </a:rPr>
              <a:t>Faq</a:t>
            </a:r>
            <a:r>
              <a:rPr lang="en-US" sz="1200" dirty="0" smtClean="0">
                <a:solidFill>
                  <a:srgbClr val="505B72"/>
                </a:solidFill>
              </a:rPr>
              <a:t> page where you can get answers to many member questions and download documents to help with </a:t>
            </a:r>
            <a:r>
              <a:rPr lang="en-US" sz="1200" dirty="0" err="1" smtClean="0">
                <a:solidFill>
                  <a:srgbClr val="505B72"/>
                </a:solidFill>
              </a:rPr>
              <a:t>eblasts</a:t>
            </a:r>
            <a:r>
              <a:rPr lang="en-US" sz="1200" dirty="0" smtClean="0">
                <a:solidFill>
                  <a:srgbClr val="505B72"/>
                </a:solidFill>
              </a:rPr>
              <a:t>, banner ads etc.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200" dirty="0" smtClean="0">
                <a:solidFill>
                  <a:srgbClr val="505B72"/>
                </a:solidFill>
              </a:rPr>
              <a:t>You </a:t>
            </a:r>
            <a:r>
              <a:rPr lang="en" sz="1200" dirty="0" smtClean="0">
                <a:solidFill>
                  <a:srgbClr val="505B72"/>
                </a:solidFill>
              </a:rPr>
              <a:t>can submit an event to our Member Event </a:t>
            </a:r>
            <a:r>
              <a:rPr lang="en" sz="1200" dirty="0" smtClean="0">
                <a:solidFill>
                  <a:srgbClr val="505B72"/>
                </a:solidFill>
              </a:rPr>
              <a:t>Calendar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200" dirty="0" smtClean="0"/>
              <a:t>You </a:t>
            </a:r>
            <a:r>
              <a:rPr lang="en" sz="1200" dirty="0" smtClean="0"/>
              <a:t>can upload a Coupon from your business for other member business or the wider </a:t>
            </a:r>
            <a:r>
              <a:rPr lang="en" sz="1200" dirty="0" smtClean="0"/>
              <a:t>community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200" dirty="0" smtClean="0">
                <a:solidFill>
                  <a:srgbClr val="505B72"/>
                </a:solidFill>
              </a:rPr>
              <a:t>You </a:t>
            </a:r>
            <a:r>
              <a:rPr lang="en" sz="1200" dirty="0" smtClean="0">
                <a:solidFill>
                  <a:srgbClr val="505B72"/>
                </a:solidFill>
              </a:rPr>
              <a:t>can submit job openings to our Job Bank</a:t>
            </a:r>
            <a:endParaRPr sz="1200" dirty="0">
              <a:solidFill>
                <a:srgbClr val="505B7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821" y="1949170"/>
            <a:ext cx="2676899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>
            <a:spLocks noGrp="1"/>
          </p:cNvSpPr>
          <p:nvPr>
            <p:ph type="title"/>
          </p:nvPr>
        </p:nvSpPr>
        <p:spPr>
          <a:xfrm>
            <a:off x="-87743" y="1072168"/>
            <a:ext cx="50377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View </a:t>
            </a:r>
            <a:r>
              <a:rPr lang="en" sz="1800" dirty="0" smtClean="0"/>
              <a:t>Benefits</a:t>
            </a:r>
            <a:endParaRPr sz="1800" dirty="0"/>
          </a:p>
        </p:txBody>
      </p:sp>
      <p:sp>
        <p:nvSpPr>
          <p:cNvPr id="315" name="Google Shape;315;p56"/>
          <p:cNvSpPr txBox="1">
            <a:spLocks noGrp="1"/>
          </p:cNvSpPr>
          <p:nvPr>
            <p:ph type="body" idx="1"/>
          </p:nvPr>
        </p:nvSpPr>
        <p:spPr>
          <a:xfrm>
            <a:off x="536025" y="1709349"/>
            <a:ext cx="3790200" cy="2978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/>
              <a:t>From the home page of your profile and any related profiles (for main contacts and editors), you can view event history, </a:t>
            </a:r>
            <a:r>
              <a:rPr lang="en-US" sz="1400" dirty="0" smtClean="0"/>
              <a:t> </a:t>
            </a:r>
            <a:r>
              <a:rPr lang="en-US" sz="1400" dirty="0"/>
              <a:t>committee involvement, and member </a:t>
            </a:r>
            <a:r>
              <a:rPr lang="en-US" sz="1400" dirty="0" smtClean="0"/>
              <a:t>benefits – those you have and those you have used.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 smtClean="0">
                <a:solidFill>
                  <a:srgbClr val="505B72"/>
                </a:solidFill>
              </a:rPr>
              <a:t>In the picture to the right you can see this profile has used one </a:t>
            </a:r>
            <a:r>
              <a:rPr lang="en-US" sz="1400" dirty="0" err="1" smtClean="0">
                <a:solidFill>
                  <a:srgbClr val="505B72"/>
                </a:solidFill>
              </a:rPr>
              <a:t>eblast</a:t>
            </a:r>
            <a:r>
              <a:rPr lang="en-US" sz="1400" dirty="0" smtClean="0">
                <a:solidFill>
                  <a:srgbClr val="505B72"/>
                </a:solidFill>
              </a:rPr>
              <a:t> so far this year.</a:t>
            </a:r>
            <a:endParaRPr sz="1400" dirty="0">
              <a:solidFill>
                <a:srgbClr val="505B7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21" y="223666"/>
            <a:ext cx="1779234" cy="46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>
            <a:spLocks noGrp="1"/>
          </p:cNvSpPr>
          <p:nvPr>
            <p:ph type="title"/>
          </p:nvPr>
        </p:nvSpPr>
        <p:spPr>
          <a:xfrm>
            <a:off x="231594" y="310275"/>
            <a:ext cx="397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Upload media</a:t>
            </a:r>
            <a:endParaRPr sz="1800" dirty="0"/>
          </a:p>
        </p:txBody>
      </p:sp>
      <p:sp>
        <p:nvSpPr>
          <p:cNvPr id="343" name="Google Shape;343;p60"/>
          <p:cNvSpPr txBox="1">
            <a:spLocks noGrp="1"/>
          </p:cNvSpPr>
          <p:nvPr>
            <p:ph type="body" idx="1"/>
          </p:nvPr>
        </p:nvSpPr>
        <p:spPr>
          <a:xfrm>
            <a:off x="231594" y="757268"/>
            <a:ext cx="39744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05B72"/>
                </a:solidFill>
              </a:rPr>
              <a:t>You have the ability to upload logos, pictures, and documents directly to your account, as well as images </a:t>
            </a:r>
            <a:r>
              <a:rPr lang="en" sz="1200" dirty="0" smtClean="0">
                <a:solidFill>
                  <a:srgbClr val="505B72"/>
                </a:solidFill>
              </a:rPr>
              <a:t>for </a:t>
            </a:r>
            <a:r>
              <a:rPr lang="en" sz="1200" dirty="0">
                <a:solidFill>
                  <a:srgbClr val="505B72"/>
                </a:solidFill>
              </a:rPr>
              <a:t>your directory listing, if you have an enhanced membership level.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505B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05B72"/>
                </a:solidFill>
              </a:rPr>
              <a:t>Our Online Member Directory can display images and videos on your listing, depending on your membership level. When accessed, this section of your members-only area will allow you to upload this media directly to your listing on the directory, so you can promote yourself as best as possible.</a:t>
            </a:r>
            <a:endParaRPr lang="en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rgbClr val="505B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05B72"/>
                </a:solidFill>
              </a:rPr>
              <a:t>If you have the right member level, the images or video will display automatically on your directory listing; if you don't have the right level it will not appear (but it will be stored in your profile).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505B72"/>
                </a:solidFill>
              </a:rPr>
              <a:t>Click the ‘+ Add new’ button to add new content!</a:t>
            </a:r>
            <a:endParaRPr sz="1200" b="1" dirty="0">
              <a:solidFill>
                <a:srgbClr val="505B72"/>
              </a:solidFill>
            </a:endParaRPr>
          </a:p>
        </p:txBody>
      </p:sp>
      <p:pic>
        <p:nvPicPr>
          <p:cNvPr id="3" name="Picture 2" descr="Rectangle&#10;&#10;Description automatically generated with low confidence">
            <a:extLst>
              <a:ext uri="{FF2B5EF4-FFF2-40B4-BE49-F238E27FC236}">
                <a16:creationId xmlns="" xmlns:a16="http://schemas.microsoft.com/office/drawing/2014/main" id="{92A94F36-7C13-462A-A28E-989C4B368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26" y="2255779"/>
            <a:ext cx="4375311" cy="6579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>
            <a:spLocks noGrp="1"/>
          </p:cNvSpPr>
          <p:nvPr>
            <p:ph type="title"/>
          </p:nvPr>
        </p:nvSpPr>
        <p:spPr>
          <a:xfrm>
            <a:off x="277625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Change your password</a:t>
            </a:r>
            <a:endParaRPr sz="1800" dirty="0"/>
          </a:p>
        </p:txBody>
      </p:sp>
      <p:sp>
        <p:nvSpPr>
          <p:cNvPr id="315" name="Google Shape;315;p56"/>
          <p:cNvSpPr txBox="1">
            <a:spLocks noGrp="1"/>
          </p:cNvSpPr>
          <p:nvPr>
            <p:ph type="body" idx="1"/>
          </p:nvPr>
        </p:nvSpPr>
        <p:spPr>
          <a:xfrm>
            <a:off x="536025" y="1709349"/>
            <a:ext cx="3790200" cy="2978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The best parts of our website are restricted to only be used by members and their approved employees or related profiles. </a:t>
            </a:r>
            <a:r>
              <a:rPr lang="en-US" sz="1400" dirty="0"/>
              <a:t>You can change your password at any time on the top right menu of the Members Only page.</a:t>
            </a:r>
            <a:endParaRPr sz="1400" dirty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Once you have a username and password, you can use it to access any members-only or restricted </a:t>
            </a:r>
            <a:r>
              <a:rPr lang="en" sz="1400" dirty="0" smtClean="0">
                <a:solidFill>
                  <a:srgbClr val="505B72"/>
                </a:solidFill>
              </a:rPr>
              <a:t>items.</a:t>
            </a:r>
            <a:endParaRPr sz="1400" dirty="0">
              <a:solidFill>
                <a:srgbClr val="505B72"/>
              </a:solidFill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E5696194-AAC1-43F0-A057-CB9234E02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89" y="1906788"/>
            <a:ext cx="2895236" cy="22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 txBox="1">
            <a:spLocks noGrp="1"/>
          </p:cNvSpPr>
          <p:nvPr>
            <p:ph type="title"/>
          </p:nvPr>
        </p:nvSpPr>
        <p:spPr>
          <a:xfrm>
            <a:off x="307250" y="310275"/>
            <a:ext cx="24999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Check out other areas of our website</a:t>
            </a:r>
            <a:endParaRPr sz="1800" dirty="0"/>
          </a:p>
        </p:txBody>
      </p:sp>
      <p:sp>
        <p:nvSpPr>
          <p:cNvPr id="385" name="Google Shape;385;p66"/>
          <p:cNvSpPr txBox="1">
            <a:spLocks noGrp="1"/>
          </p:cNvSpPr>
          <p:nvPr>
            <p:ph type="body" idx="1"/>
          </p:nvPr>
        </p:nvSpPr>
        <p:spPr>
          <a:xfrm>
            <a:off x="373550" y="1129850"/>
            <a:ext cx="2462400" cy="3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" lvl="0" indent="-226059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dirty="0">
                <a:solidFill>
                  <a:srgbClr val="505B72"/>
                </a:solidFill>
              </a:rPr>
              <a:t>To access any of the public resources on our site and check out your Directory listing, you can use the links at the top of the portal</a:t>
            </a:r>
            <a:endParaRPr dirty="0">
              <a:solidFill>
                <a:srgbClr val="505B72"/>
              </a:solidFill>
            </a:endParaRPr>
          </a:p>
          <a:p>
            <a:pPr marL="137160" lvl="0" indent="-226059" algn="l" rtl="0"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dirty="0" smtClean="0">
                <a:solidFill>
                  <a:srgbClr val="505B72"/>
                </a:solidFill>
              </a:rPr>
              <a:t>Under Additional Resources you will find a link to the Business Directory and a direct link to our </a:t>
            </a:r>
            <a:r>
              <a:rPr lang="en-US" dirty="0" smtClean="0">
                <a:solidFill>
                  <a:srgbClr val="505B72"/>
                </a:solidFill>
              </a:rPr>
              <a:t>website, as well as the Member FAQ page.</a:t>
            </a:r>
            <a:endParaRPr dirty="0">
              <a:solidFill>
                <a:srgbClr val="505B72"/>
              </a:solidFill>
            </a:endParaRPr>
          </a:p>
          <a:p>
            <a:pPr marL="13716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rgbClr val="505B72"/>
              </a:solidFill>
            </a:endParaRPr>
          </a:p>
        </p:txBody>
      </p:sp>
      <p:sp>
        <p:nvSpPr>
          <p:cNvPr id="7" name="Google Shape;302;p54">
            <a:extLst>
              <a:ext uri="{FF2B5EF4-FFF2-40B4-BE49-F238E27FC236}">
                <a16:creationId xmlns="" xmlns:a16="http://schemas.microsoft.com/office/drawing/2014/main" id="{A24F13FA-9B0F-406C-95DA-D264E0386488}"/>
              </a:ext>
            </a:extLst>
          </p:cNvPr>
          <p:cNvSpPr txBox="1">
            <a:spLocks/>
          </p:cNvSpPr>
          <p:nvPr/>
        </p:nvSpPr>
        <p:spPr>
          <a:xfrm>
            <a:off x="4181854" y="1334241"/>
            <a:ext cx="4096325" cy="735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2800"/>
              <a:buFont typeface="Source Sans Pro SemiBold"/>
              <a:buNone/>
              <a:defRPr sz="2800" b="0" i="0" u="none" strike="noStrike" cap="none">
                <a:solidFill>
                  <a:srgbClr val="505B7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smtClean="0"/>
              <a:t>Portal Header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298" y="1841958"/>
            <a:ext cx="5825397" cy="9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44" y="1152475"/>
            <a:ext cx="5477256" cy="207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73382"/>
            <a:ext cx="3249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contact the Missoula Chamber </a:t>
            </a:r>
          </a:p>
          <a:p>
            <a:r>
              <a:rPr lang="en-US" dirty="0" smtClean="0"/>
              <a:t>at </a:t>
            </a:r>
            <a:r>
              <a:rPr lang="en-US" dirty="0" smtClean="0">
                <a:hlinkClick r:id="rId3"/>
              </a:rPr>
              <a:t>info@missoulachamber.com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you have any questions about</a:t>
            </a:r>
          </a:p>
          <a:p>
            <a:r>
              <a:rPr lang="en-US"/>
              <a:t>y</a:t>
            </a:r>
            <a:r>
              <a:rPr lang="en-US" smtClean="0"/>
              <a:t>our </a:t>
            </a:r>
            <a:r>
              <a:rPr lang="en-US" dirty="0" smtClean="0"/>
              <a:t>member portal.</a:t>
            </a:r>
          </a:p>
          <a:p>
            <a:endParaRPr lang="en-US" dirty="0"/>
          </a:p>
          <a:p>
            <a:r>
              <a:rPr lang="en-US" dirty="0" smtClean="0"/>
              <a:t>We hope this PDF was helpful!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8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>
            <a:spLocks noGrp="1"/>
          </p:cNvSpPr>
          <p:nvPr>
            <p:ph type="title"/>
          </p:nvPr>
        </p:nvSpPr>
        <p:spPr>
          <a:xfrm>
            <a:off x="277625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Membership has its privileges</a:t>
            </a:r>
            <a:endParaRPr sz="1800"/>
          </a:p>
        </p:txBody>
      </p:sp>
      <p:sp>
        <p:nvSpPr>
          <p:cNvPr id="294" name="Google Shape;294;p53"/>
          <p:cNvSpPr txBox="1">
            <a:spLocks noGrp="1"/>
          </p:cNvSpPr>
          <p:nvPr>
            <p:ph type="body" idx="1"/>
          </p:nvPr>
        </p:nvSpPr>
        <p:spPr>
          <a:xfrm>
            <a:off x="536025" y="1662900"/>
            <a:ext cx="4008000" cy="29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Our website is powered by MemberClicks by Personify, the association industry’s most powerful Association Management Software system.</a:t>
            </a:r>
            <a:endParaRPr sz="1400" dirty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Our website offers many self-service and exclusive benefits that only members and/or their employees can take advantage of.</a:t>
            </a:r>
            <a:endParaRPr sz="1400" dirty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To ensure only members receive these benefits, these areas of our site require a valid log in.</a:t>
            </a:r>
            <a:endParaRPr sz="1400" dirty="0"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>
            <a:off x="4683933" y="1662900"/>
            <a:ext cx="4008000" cy="29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The pages in this guide will teach you how to log in and update your information, as well as take advantage of as many benefits as possible.</a:t>
            </a:r>
            <a:endParaRPr sz="1400" dirty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505B72"/>
              </a:buClr>
              <a:buSzPts val="1400"/>
              <a:buChar char="●"/>
            </a:pPr>
            <a:r>
              <a:rPr lang="en" sz="1400" b="1" dirty="0">
                <a:solidFill>
                  <a:srgbClr val="505B72"/>
                </a:solidFill>
              </a:rPr>
              <a:t>The more you update and personalize your membership, the more value you will receive from us!</a:t>
            </a:r>
            <a:endParaRPr sz="1400" b="1" dirty="0">
              <a:solidFill>
                <a:srgbClr val="505B7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>
            <a:off x="366456" y="232830"/>
            <a:ext cx="24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What can I do </a:t>
            </a:r>
            <a:r>
              <a:rPr lang="en" sz="1800" dirty="0" smtClean="0"/>
              <a:t>on my profile page?</a:t>
            </a:r>
            <a:endParaRPr sz="1800" dirty="0"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>
            <a:off x="209227" y="758989"/>
            <a:ext cx="2597923" cy="4316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1" indent="-171450">
              <a:spcBef>
                <a:spcPts val="1000"/>
              </a:spcBef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505B72"/>
                </a:solidFill>
              </a:rPr>
              <a:t>Update your contact information (plus organization information if you’re the main contact or an editor) </a:t>
            </a:r>
          </a:p>
          <a:p>
            <a:pPr marL="323851" indent="-171450">
              <a:spcBef>
                <a:spcPts val="1000"/>
              </a:spcBef>
              <a:buSzPts val="1200"/>
              <a:buFont typeface="Arial" panose="020B0604020202020204" pitchFamily="34" charset="0"/>
              <a:buChar char="•"/>
            </a:pPr>
            <a:r>
              <a:rPr lang="en" sz="1200" dirty="0"/>
              <a:t>Pay invoices for any related profiles (main contacts/editors) </a:t>
            </a:r>
            <a:r>
              <a:rPr lang="en" sz="1200" dirty="0" smtClean="0"/>
              <a:t>Access </a:t>
            </a:r>
            <a:r>
              <a:rPr lang="en" sz="1200" dirty="0"/>
              <a:t>members only content</a:t>
            </a:r>
          </a:p>
          <a:p>
            <a:pPr marL="323851" indent="-171450">
              <a:spcBef>
                <a:spcPts val="1000"/>
              </a:spcBef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505B72"/>
                </a:solidFill>
              </a:rPr>
              <a:t>View </a:t>
            </a:r>
            <a:r>
              <a:rPr lang="en" sz="1200" dirty="0"/>
              <a:t>your </a:t>
            </a:r>
            <a:r>
              <a:rPr lang="en" sz="1200" dirty="0" smtClean="0"/>
              <a:t>used and unused benefits and </a:t>
            </a:r>
            <a:r>
              <a:rPr lang="en" sz="1200" dirty="0"/>
              <a:t>more</a:t>
            </a:r>
          </a:p>
          <a:p>
            <a:pPr marL="323851" indent="-171450">
              <a:spcBef>
                <a:spcPts val="1000"/>
              </a:spcBef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505B72"/>
                </a:solidFill>
              </a:rPr>
              <a:t>Upload media (company logo</a:t>
            </a:r>
            <a:r>
              <a:rPr lang="en" sz="1200" dirty="0" smtClean="0">
                <a:solidFill>
                  <a:srgbClr val="505B72"/>
                </a:solidFill>
              </a:rPr>
              <a:t>, </a:t>
            </a:r>
            <a:r>
              <a:rPr lang="en" sz="1200" dirty="0">
                <a:solidFill>
                  <a:srgbClr val="505B72"/>
                </a:solidFill>
              </a:rPr>
              <a:t>directory photo </a:t>
            </a:r>
            <a:r>
              <a:rPr lang="en" sz="1200" dirty="0" smtClean="0">
                <a:solidFill>
                  <a:srgbClr val="505B72"/>
                </a:solidFill>
              </a:rPr>
              <a:t>gallery)</a:t>
            </a:r>
            <a:endParaRPr lang="en" sz="1200" dirty="0"/>
          </a:p>
          <a:p>
            <a:pPr marL="323851" indent="-171450">
              <a:spcBef>
                <a:spcPts val="1000"/>
              </a:spcBef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505B72"/>
                </a:solidFill>
              </a:rPr>
              <a:t>C</a:t>
            </a:r>
            <a:r>
              <a:rPr lang="en" sz="1200" dirty="0"/>
              <a:t>hange your password</a:t>
            </a:r>
            <a:endParaRPr sz="1200" dirty="0">
              <a:solidFill>
                <a:srgbClr val="505B7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4A3F2A-0A71-4908-94E6-B18FDFB9B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46" y="571807"/>
            <a:ext cx="5283266" cy="3891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492" y="168021"/>
            <a:ext cx="4555579" cy="590968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business’s profile page will look like this.</a:t>
            </a: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42" y="3043787"/>
            <a:ext cx="2377427" cy="2031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277625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Log in to take control of your membership</a:t>
            </a:r>
            <a:endParaRPr sz="1800" dirty="0"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1"/>
          </p:nvPr>
        </p:nvSpPr>
        <p:spPr>
          <a:xfrm>
            <a:off x="575496" y="1530569"/>
            <a:ext cx="3509100" cy="2923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You will need to use your </a:t>
            </a:r>
            <a:r>
              <a:rPr lang="en" sz="1400" dirty="0" smtClean="0">
                <a:solidFill>
                  <a:srgbClr val="505B72"/>
                </a:solidFill>
              </a:rPr>
              <a:t>username (Membership ID#) </a:t>
            </a:r>
            <a:r>
              <a:rPr lang="en" sz="1400" dirty="0">
                <a:solidFill>
                  <a:srgbClr val="505B72"/>
                </a:solidFill>
              </a:rPr>
              <a:t>and password to gain access to our private Members Only </a:t>
            </a:r>
            <a:r>
              <a:rPr lang="en" sz="1400" dirty="0" smtClean="0">
                <a:solidFill>
                  <a:srgbClr val="505B72"/>
                </a:solidFill>
              </a:rPr>
              <a:t>Area. </a:t>
            </a:r>
            <a:r>
              <a:rPr lang="en" sz="1400" dirty="0" smtClean="0">
                <a:solidFill>
                  <a:srgbClr val="505B72"/>
                </a:solidFill>
              </a:rPr>
              <a:t>Please </a:t>
            </a:r>
            <a:r>
              <a:rPr lang="en" sz="1400" dirty="0" smtClean="0">
                <a:solidFill>
                  <a:srgbClr val="505B72"/>
                </a:solidFill>
              </a:rPr>
              <a:t>email info@missoulachamber if you need your authorization credentials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endParaRPr lang="en" sz="1400" dirty="0" smtClean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 smtClean="0">
                <a:solidFill>
                  <a:srgbClr val="505B72"/>
                </a:solidFill>
              </a:rPr>
              <a:t>If </a:t>
            </a:r>
            <a:r>
              <a:rPr lang="en" sz="1400" dirty="0">
                <a:solidFill>
                  <a:srgbClr val="505B72"/>
                </a:solidFill>
              </a:rPr>
              <a:t>you ever forget your password, click the </a:t>
            </a:r>
            <a:r>
              <a:rPr lang="en" sz="1400" dirty="0"/>
              <a:t>‘</a:t>
            </a:r>
            <a:r>
              <a:rPr lang="en" sz="1400" dirty="0">
                <a:solidFill>
                  <a:srgbClr val="505B72"/>
                </a:solidFill>
              </a:rPr>
              <a:t>Forgot your password?’ link to receive an email with a password reset link</a:t>
            </a:r>
            <a:endParaRPr sz="1400" dirty="0">
              <a:solidFill>
                <a:srgbClr val="505B72"/>
              </a:solidFill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A97F1000-1C19-4914-8A20-AF7C3E36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42" y="1530569"/>
            <a:ext cx="3271102" cy="25364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277625" y="6313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Switch Profiles</a:t>
            </a:r>
            <a:endParaRPr sz="1800" dirty="0"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1"/>
          </p:nvPr>
        </p:nvSpPr>
        <p:spPr>
          <a:xfrm>
            <a:off x="214905" y="876714"/>
            <a:ext cx="3509032" cy="2933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 smtClean="0">
                <a:solidFill>
                  <a:srgbClr val="505B72"/>
                </a:solidFill>
              </a:rPr>
              <a:t>All business profiles have a MAIN contact. If not otherwise designated, the MAIN contact is also the BILLING contact and authorized EDITOR 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 smtClean="0"/>
              <a:t>Each individual related to a business profile has their own individual profile.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sz="1400" dirty="0" smtClean="0">
                <a:solidFill>
                  <a:srgbClr val="505B72"/>
                </a:solidFill>
              </a:rPr>
              <a:t>Individuals can make changes to their profile but can not make changes to a business profile unless they are designated an EDITOR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E87E1B6E-1FD2-4998-A5F5-28D596972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91" y="3513280"/>
            <a:ext cx="4902722" cy="1466311"/>
          </a:xfrm>
          <a:prstGeom prst="rect">
            <a:avLst/>
          </a:prstGeom>
        </p:spPr>
      </p:pic>
      <p:sp>
        <p:nvSpPr>
          <p:cNvPr id="7" name="Google Shape;308;p55">
            <a:extLst>
              <a:ext uri="{FF2B5EF4-FFF2-40B4-BE49-F238E27FC236}">
                <a16:creationId xmlns="" xmlns:a16="http://schemas.microsoft.com/office/drawing/2014/main" id="{2FEAB821-62C0-4926-84E9-AD480B76A570}"/>
              </a:ext>
            </a:extLst>
          </p:cNvPr>
          <p:cNvSpPr txBox="1">
            <a:spLocks/>
          </p:cNvSpPr>
          <p:nvPr/>
        </p:nvSpPr>
        <p:spPr>
          <a:xfrm>
            <a:off x="4178454" y="1108238"/>
            <a:ext cx="3509032" cy="240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-317500">
              <a:buSzPts val="1400"/>
            </a:pPr>
            <a:r>
              <a:rPr lang="en-US" sz="1400" dirty="0"/>
              <a:t>If you are the </a:t>
            </a:r>
            <a:r>
              <a:rPr lang="en-US" sz="1400" dirty="0" smtClean="0"/>
              <a:t>MAIN </a:t>
            </a:r>
            <a:r>
              <a:rPr lang="en-US" sz="1400" dirty="0"/>
              <a:t>contact or an </a:t>
            </a:r>
            <a:r>
              <a:rPr lang="en-US" sz="1400" dirty="0" smtClean="0"/>
              <a:t>EDITOR of your business profile, you </a:t>
            </a:r>
            <a:r>
              <a:rPr lang="en-US" sz="1400" dirty="0"/>
              <a:t>will be able to easily switch the profile you are editing at any time</a:t>
            </a:r>
            <a:r>
              <a:rPr lang="en-US" sz="1400" dirty="0" smtClean="0"/>
              <a:t>! You can move from the business profile to individual profiles related to your business profile.</a:t>
            </a:r>
            <a:endParaRPr lang="en-US" sz="1400" dirty="0" smtClean="0"/>
          </a:p>
          <a:p>
            <a:pPr indent="-317500">
              <a:buSzPts val="1400"/>
            </a:pPr>
            <a:r>
              <a:rPr lang="en-US" sz="1400" dirty="0" smtClean="0"/>
              <a:t>Make </a:t>
            </a:r>
            <a:r>
              <a:rPr lang="en-US" sz="1400" dirty="0"/>
              <a:t>sure to </a:t>
            </a:r>
            <a:r>
              <a:rPr lang="en-US" sz="1400" dirty="0" smtClean="0"/>
              <a:t>SAVE </a:t>
            </a:r>
            <a:r>
              <a:rPr lang="en-US" sz="1400" dirty="0"/>
              <a:t>any edits before you switch to another profile!</a:t>
            </a:r>
          </a:p>
        </p:txBody>
      </p:sp>
    </p:spTree>
    <p:extLst>
      <p:ext uri="{BB962C8B-B14F-4D97-AF65-F5344CB8AC3E}">
        <p14:creationId xmlns:p14="http://schemas.microsoft.com/office/powerpoint/2010/main" val="268560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7"/>
          <p:cNvSpPr txBox="1">
            <a:spLocks noGrp="1"/>
          </p:cNvSpPr>
          <p:nvPr>
            <p:ph type="title"/>
          </p:nvPr>
        </p:nvSpPr>
        <p:spPr>
          <a:xfrm>
            <a:off x="277625" y="74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Menu Choices : Edit </a:t>
            </a:r>
            <a:r>
              <a:rPr lang="en" sz="1800" dirty="0"/>
              <a:t>This Profile</a:t>
            </a:r>
            <a:endParaRPr sz="1800" dirty="0"/>
          </a:p>
        </p:txBody>
      </p:sp>
      <p:sp>
        <p:nvSpPr>
          <p:cNvPr id="322" name="Google Shape;322;p57"/>
          <p:cNvSpPr txBox="1">
            <a:spLocks noGrp="1"/>
          </p:cNvSpPr>
          <p:nvPr>
            <p:ph type="body" idx="1"/>
          </p:nvPr>
        </p:nvSpPr>
        <p:spPr>
          <a:xfrm>
            <a:off x="834250" y="1230911"/>
            <a:ext cx="2606374" cy="3492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505B72"/>
                </a:solidFill>
              </a:rPr>
              <a:t>This link will open a page that allows you to update much of the information on your profile. </a:t>
            </a:r>
            <a:r>
              <a:rPr lang="en" sz="1200" dirty="0" smtClean="0">
                <a:solidFill>
                  <a:srgbClr val="505B72"/>
                </a:solidFill>
              </a:rPr>
              <a:t> Individuals can change their profile information but must be an EDITOR to change business profile information.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/>
              <a:t>Please </a:t>
            </a:r>
            <a:r>
              <a:rPr lang="en" sz="1200" dirty="0" smtClean="0"/>
              <a:t>contact the Chamber to be authorized as an Editor. It is usually assigned to the MAIN contact initially</a:t>
            </a:r>
            <a:r>
              <a:rPr lang="en" sz="1200" dirty="0" smtClean="0"/>
              <a:t>.</a:t>
            </a:r>
            <a:endParaRPr lang="en" sz="1200" dirty="0" smtClean="0">
              <a:solidFill>
                <a:srgbClr val="505B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rgbClr val="505B72"/>
                </a:solidFill>
              </a:rPr>
              <a:t>If </a:t>
            </a:r>
            <a:r>
              <a:rPr lang="en" sz="1200" dirty="0">
                <a:solidFill>
                  <a:srgbClr val="505B72"/>
                </a:solidFill>
              </a:rPr>
              <a:t>you are an Editor for your related </a:t>
            </a:r>
            <a:r>
              <a:rPr lang="en" sz="1200" dirty="0" smtClean="0">
                <a:solidFill>
                  <a:srgbClr val="505B72"/>
                </a:solidFill>
              </a:rPr>
              <a:t>organization, </a:t>
            </a:r>
            <a:r>
              <a:rPr lang="en" sz="1200" dirty="0">
                <a:solidFill>
                  <a:srgbClr val="505B72"/>
                </a:solidFill>
              </a:rPr>
              <a:t>you can click Switch Profile at any time to edit additional profiles. This helps us ensure we always have the latest information about you and your business.</a:t>
            </a:r>
            <a:endParaRPr sz="1200" dirty="0">
              <a:solidFill>
                <a:srgbClr val="505B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400" b="1" dirty="0">
              <a:solidFill>
                <a:srgbClr val="505B72"/>
              </a:solidFill>
            </a:endParaRPr>
          </a:p>
        </p:txBody>
      </p:sp>
      <p:sp>
        <p:nvSpPr>
          <p:cNvPr id="323" name="Google Shape;323;p57"/>
          <p:cNvSpPr txBox="1">
            <a:spLocks noGrp="1"/>
          </p:cNvSpPr>
          <p:nvPr>
            <p:ph type="body" idx="1"/>
          </p:nvPr>
        </p:nvSpPr>
        <p:spPr>
          <a:xfrm>
            <a:off x="3924379" y="1322525"/>
            <a:ext cx="4496400" cy="27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08E40"/>
                </a:solidFill>
              </a:rPr>
              <a:t>You can edit the following information:</a:t>
            </a:r>
            <a:endParaRPr sz="1400" b="1" dirty="0">
              <a:solidFill>
                <a:srgbClr val="008E40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Name, address, and other basic contact information</a:t>
            </a:r>
            <a:endParaRPr sz="1400" dirty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Directory Listing category and </a:t>
            </a:r>
            <a:r>
              <a:rPr lang="en" sz="1400" dirty="0" smtClean="0">
                <a:solidFill>
                  <a:srgbClr val="505B72"/>
                </a:solidFill>
              </a:rPr>
              <a:t>descriptions and add keywords for search engines</a:t>
            </a:r>
            <a:endParaRPr sz="1400" dirty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 smtClean="0">
                <a:solidFill>
                  <a:srgbClr val="505B72"/>
                </a:solidFill>
              </a:rPr>
              <a:t>Relationships </a:t>
            </a:r>
            <a:r>
              <a:rPr lang="en" sz="1400" dirty="0">
                <a:solidFill>
                  <a:srgbClr val="505B72"/>
                </a:solidFill>
              </a:rPr>
              <a:t>you have to other profiles (including adding new profiles you are related to)</a:t>
            </a:r>
            <a:endParaRPr sz="1400" dirty="0">
              <a:solidFill>
                <a:srgbClr val="505B72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rgbClr val="505B72"/>
              </a:buClr>
              <a:buSzPts val="1400"/>
              <a:buChar char="●"/>
            </a:pPr>
            <a:r>
              <a:rPr lang="en" sz="1400" dirty="0">
                <a:solidFill>
                  <a:srgbClr val="505B72"/>
                </a:solidFill>
              </a:rPr>
              <a:t>Social media accounts</a:t>
            </a:r>
            <a:endParaRPr sz="1400" dirty="0">
              <a:solidFill>
                <a:srgbClr val="505B7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8"/>
          <p:cNvSpPr txBox="1">
            <a:spLocks noGrp="1"/>
          </p:cNvSpPr>
          <p:nvPr>
            <p:ph type="title"/>
          </p:nvPr>
        </p:nvSpPr>
        <p:spPr>
          <a:xfrm>
            <a:off x="442655" y="612882"/>
            <a:ext cx="24999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Edit This Profile</a:t>
            </a:r>
            <a:endParaRPr sz="1800" dirty="0"/>
          </a:p>
        </p:txBody>
      </p:sp>
      <p:sp>
        <p:nvSpPr>
          <p:cNvPr id="329" name="Google Shape;329;p58"/>
          <p:cNvSpPr txBox="1">
            <a:spLocks noGrp="1"/>
          </p:cNvSpPr>
          <p:nvPr>
            <p:ph type="body" idx="1"/>
          </p:nvPr>
        </p:nvSpPr>
        <p:spPr>
          <a:xfrm>
            <a:off x="344750" y="1067475"/>
            <a:ext cx="2462400" cy="3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" lvl="0" indent="-22605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dirty="0">
                <a:solidFill>
                  <a:srgbClr val="505B72"/>
                </a:solidFill>
              </a:rPr>
              <a:t>You have the ability to edit your profile</a:t>
            </a:r>
            <a:r>
              <a:rPr lang="en" dirty="0"/>
              <a:t>. Staff marked as Main Contact or Editor are able to edit their related Organization(s) as well</a:t>
            </a:r>
            <a:r>
              <a:rPr lang="en" dirty="0">
                <a:solidFill>
                  <a:srgbClr val="505B72"/>
                </a:solidFill>
              </a:rPr>
              <a:t>.</a:t>
            </a:r>
            <a:endParaRPr dirty="0">
              <a:solidFill>
                <a:srgbClr val="505B72"/>
              </a:solidFill>
            </a:endParaRPr>
          </a:p>
          <a:p>
            <a:pPr marL="137160" lvl="0" indent="-22605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dirty="0">
                <a:solidFill>
                  <a:srgbClr val="505B72"/>
                </a:solidFill>
              </a:rPr>
              <a:t>Once you make changes, they are submitted for approval by </a:t>
            </a:r>
            <a:r>
              <a:rPr lang="en" dirty="0" smtClean="0">
                <a:solidFill>
                  <a:srgbClr val="505B72"/>
                </a:solidFill>
              </a:rPr>
              <a:t>the Chamber.</a:t>
            </a:r>
            <a:endParaRPr dirty="0">
              <a:solidFill>
                <a:srgbClr val="505B72"/>
              </a:solidFill>
            </a:endParaRPr>
          </a:p>
          <a:p>
            <a:pPr marL="137160" lvl="0" indent="-226059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05B72"/>
              </a:buClr>
              <a:buSzPts val="1400"/>
              <a:buChar char="●"/>
            </a:pPr>
            <a:r>
              <a:rPr lang="en" dirty="0">
                <a:solidFill>
                  <a:srgbClr val="505B72"/>
                </a:solidFill>
              </a:rPr>
              <a:t>If you have the right permissions, you can also edit the profiles related to your organization.</a:t>
            </a:r>
            <a:endParaRPr dirty="0">
              <a:solidFill>
                <a:srgbClr val="505B7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3999ED1-8DCC-4057-8591-7D7AE368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60" y="524494"/>
            <a:ext cx="6006835" cy="3659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>
            <a:spLocks noGrp="1"/>
          </p:cNvSpPr>
          <p:nvPr>
            <p:ph type="title"/>
          </p:nvPr>
        </p:nvSpPr>
        <p:spPr>
          <a:xfrm>
            <a:off x="307250" y="310275"/>
            <a:ext cx="24999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Relationships</a:t>
            </a:r>
            <a:endParaRPr sz="1800" dirty="0"/>
          </a:p>
        </p:txBody>
      </p:sp>
      <p:sp>
        <p:nvSpPr>
          <p:cNvPr id="336" name="Google Shape;336;p59"/>
          <p:cNvSpPr txBox="1">
            <a:spLocks noGrp="1"/>
          </p:cNvSpPr>
          <p:nvPr>
            <p:ph type="body" idx="1"/>
          </p:nvPr>
        </p:nvSpPr>
        <p:spPr>
          <a:xfrm>
            <a:off x="344750" y="773334"/>
            <a:ext cx="2462400" cy="3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" lvl="0" indent="-226059" algn="l" rtl="0"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dirty="0">
                <a:solidFill>
                  <a:srgbClr val="505B72"/>
                </a:solidFill>
              </a:rPr>
              <a:t>The Relationships menu item (and </a:t>
            </a:r>
            <a:r>
              <a:rPr lang="en-US" dirty="0">
                <a:solidFill>
                  <a:srgbClr val="505B72"/>
                </a:solidFill>
              </a:rPr>
              <a:t>Related Profiles area of the home page) shows all profiles related to the profile you’re editing</a:t>
            </a:r>
            <a:endParaRPr dirty="0">
              <a:solidFill>
                <a:srgbClr val="505B72"/>
              </a:solidFill>
            </a:endParaRPr>
          </a:p>
          <a:p>
            <a:pPr marL="137160" lvl="0" indent="-226059" algn="l" rtl="0"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-US" dirty="0">
                <a:solidFill>
                  <a:srgbClr val="505B72"/>
                </a:solidFill>
              </a:rPr>
              <a:t>You can add new staff or relationships, as well as update existing relationships such as marking staff as former or marking new editors or main contacts for organizations</a:t>
            </a:r>
            <a:endParaRPr dirty="0">
              <a:solidFill>
                <a:srgbClr val="505B72"/>
              </a:solidFill>
            </a:endParaRPr>
          </a:p>
          <a:p>
            <a:pPr marL="137160" lvl="0" indent="-226059" algn="l" rtl="0">
              <a:spcBef>
                <a:spcPts val="1000"/>
              </a:spcBef>
              <a:spcAft>
                <a:spcPts val="0"/>
              </a:spcAft>
              <a:buClr>
                <a:srgbClr val="505B72"/>
              </a:buClr>
              <a:buSzPts val="1400"/>
              <a:buChar char="●"/>
            </a:pPr>
            <a:r>
              <a:rPr lang="en" dirty="0">
                <a:solidFill>
                  <a:srgbClr val="505B72"/>
                </a:solidFill>
              </a:rPr>
              <a:t>All updates you make are submitted for approval.</a:t>
            </a:r>
            <a:endParaRPr dirty="0">
              <a:solidFill>
                <a:srgbClr val="505B72"/>
              </a:solidFill>
            </a:endParaRPr>
          </a:p>
          <a:p>
            <a:pPr marL="137160" lvl="0" indent="-226059" algn="l" rtl="0">
              <a:spcBef>
                <a:spcPts val="1000"/>
              </a:spcBef>
              <a:spcAft>
                <a:spcPts val="1000"/>
              </a:spcAft>
              <a:buClr>
                <a:srgbClr val="505B72"/>
              </a:buClr>
              <a:buSzPts val="1400"/>
              <a:buChar char="●"/>
            </a:pPr>
            <a:r>
              <a:rPr lang="en" dirty="0">
                <a:solidFill>
                  <a:srgbClr val="505B72"/>
                </a:solidFill>
              </a:rPr>
              <a:t>Make sure to Save.</a:t>
            </a:r>
            <a:endParaRPr dirty="0">
              <a:solidFill>
                <a:srgbClr val="505B72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92701C7A-F19C-4884-B83D-57925341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31" y="1921579"/>
            <a:ext cx="5847642" cy="2313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8771" y="443933"/>
            <a:ext cx="4400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E40"/>
                </a:solidFill>
                <a:latin typeface="Source Sans Pro" panose="020B0604020202020204" charset="0"/>
              </a:rPr>
              <a:t>Related Profiles are employees/contacts within your organization. You can designate Editors, Billing contacts and those that receive our newsletter. If we are communicating with your staff through email a contact record is attached to your </a:t>
            </a:r>
            <a:r>
              <a:rPr lang="en-US" dirty="0" smtClean="0">
                <a:solidFill>
                  <a:srgbClr val="008E40"/>
                </a:solidFill>
                <a:latin typeface="Source Sans Pro" panose="020B0604020202020204" charset="0"/>
              </a:rPr>
              <a:t>profile but only if they are a contact related to your business.</a:t>
            </a:r>
            <a:endParaRPr lang="en-US" dirty="0">
              <a:solidFill>
                <a:srgbClr val="008E40"/>
              </a:solidFill>
              <a:latin typeface="Source Sans Pro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6"/>
          <p:cNvSpPr txBox="1">
            <a:spLocks noGrp="1"/>
          </p:cNvSpPr>
          <p:nvPr>
            <p:ph type="title"/>
          </p:nvPr>
        </p:nvSpPr>
        <p:spPr>
          <a:xfrm>
            <a:off x="151951" y="6089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View Invoices and Renewal Information</a:t>
            </a:r>
            <a:endParaRPr sz="1800" dirty="0"/>
          </a:p>
        </p:txBody>
      </p:sp>
      <p:sp>
        <p:nvSpPr>
          <p:cNvPr id="4" name="Google Shape;357;p62">
            <a:extLst>
              <a:ext uri="{FF2B5EF4-FFF2-40B4-BE49-F238E27FC236}">
                <a16:creationId xmlns="" xmlns:a16="http://schemas.microsoft.com/office/drawing/2014/main" id="{7B54107E-4607-4683-AD21-8D84BA5A6273}"/>
              </a:ext>
            </a:extLst>
          </p:cNvPr>
          <p:cNvSpPr txBox="1">
            <a:spLocks/>
          </p:cNvSpPr>
          <p:nvPr/>
        </p:nvSpPr>
        <p:spPr>
          <a:xfrm>
            <a:off x="332059" y="1534892"/>
            <a:ext cx="2916831" cy="271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B7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rgbClr val="505B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65760" indent="-226059">
              <a:buSzPts val="1400"/>
            </a:pPr>
            <a:r>
              <a:rPr lang="en-US" sz="1400" dirty="0"/>
              <a:t>From </a:t>
            </a:r>
            <a:r>
              <a:rPr lang="en-US" sz="1400" dirty="0" smtClean="0"/>
              <a:t>your </a:t>
            </a:r>
            <a:r>
              <a:rPr lang="en-US" sz="1400" dirty="0"/>
              <a:t>Members Only </a:t>
            </a:r>
            <a:r>
              <a:rPr lang="en-US" sz="1400" dirty="0" smtClean="0"/>
              <a:t>profile </a:t>
            </a:r>
            <a:r>
              <a:rPr lang="en-US" sz="1400" dirty="0"/>
              <a:t>page, Main Contacts and Editors can view all open invoices for their related profiles as well as renewal information</a:t>
            </a:r>
          </a:p>
          <a:p>
            <a:pPr marL="365760" indent="-226059">
              <a:spcBef>
                <a:spcPts val="1000"/>
              </a:spcBef>
              <a:spcAft>
                <a:spcPts val="1000"/>
              </a:spcAft>
              <a:buSzPts val="1400"/>
            </a:pPr>
            <a:r>
              <a:rPr lang="en-US" sz="1400" dirty="0"/>
              <a:t>You can view Payment History and click to Pay </a:t>
            </a:r>
            <a:r>
              <a:rPr lang="en-US" sz="1400" dirty="0" smtClean="0"/>
              <a:t>Invoices</a:t>
            </a:r>
            <a:endParaRPr lang="en-US" sz="1400" dirty="0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="" xmlns:a16="http://schemas.microsoft.com/office/drawing/2014/main" id="{9E41788F-7405-428B-8121-7034DC497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959" y="1690916"/>
            <a:ext cx="4191890" cy="14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2515"/>
      </p:ext>
    </p:extLst>
  </p:cSld>
  <p:clrMapOvr>
    <a:masterClrMapping/>
  </p:clrMapOvr>
</p:sld>
</file>

<file path=ppt/theme/theme1.xml><?xml version="1.0" encoding="utf-8"?>
<a:theme xmlns:a="http://schemas.openxmlformats.org/drawingml/2006/main" name="MC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1346</Words>
  <Application>Microsoft Office PowerPoint</Application>
  <PresentationFormat>On-screen Show (16:9)</PresentationFormat>
  <Paragraphs>91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Source Sans Pro Black</vt:lpstr>
      <vt:lpstr>Source Sans Pro SemiBold</vt:lpstr>
      <vt:lpstr>Source Sans Pro</vt:lpstr>
      <vt:lpstr>Arial</vt:lpstr>
      <vt:lpstr>MC Template</vt:lpstr>
      <vt:lpstr>A Member’s Guide to the Members-Only Area</vt:lpstr>
      <vt:lpstr>Membership has its privileges</vt:lpstr>
      <vt:lpstr>What can I do on my profile page?</vt:lpstr>
      <vt:lpstr>Log in to take control of your membership</vt:lpstr>
      <vt:lpstr>Switch Profiles</vt:lpstr>
      <vt:lpstr>Menu Choices : Edit This Profile</vt:lpstr>
      <vt:lpstr>Edit This Profile</vt:lpstr>
      <vt:lpstr>Relationships</vt:lpstr>
      <vt:lpstr>View Invoices and Renewal Information</vt:lpstr>
      <vt:lpstr>Pay Open Invoices</vt:lpstr>
      <vt:lpstr>Paying Invoices</vt:lpstr>
      <vt:lpstr>Additional Resources – Members Only Content</vt:lpstr>
      <vt:lpstr>View Benefits</vt:lpstr>
      <vt:lpstr>Upload media</vt:lpstr>
      <vt:lpstr>Change your password</vt:lpstr>
      <vt:lpstr>Check out other areas of our website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Member’s Guide to the Members-Only Area</dc:title>
  <dc:creator>Laura</dc:creator>
  <cp:lastModifiedBy>Stephanie Lanza-Harvey</cp:lastModifiedBy>
  <cp:revision>39</cp:revision>
  <dcterms:modified xsi:type="dcterms:W3CDTF">2021-10-28T17:03:49Z</dcterms:modified>
</cp:coreProperties>
</file>